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3"/>
  </p:notesMasterIdLst>
  <p:sldIdLst>
    <p:sldId id="336" r:id="rId2"/>
    <p:sldId id="436" r:id="rId3"/>
    <p:sldId id="426" r:id="rId4"/>
    <p:sldId id="427" r:id="rId5"/>
    <p:sldId id="443" r:id="rId6"/>
    <p:sldId id="432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31" r:id="rId20"/>
    <p:sldId id="444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34" r:id="rId31"/>
    <p:sldId id="445" r:id="rId32"/>
    <p:sldId id="470" r:id="rId33"/>
    <p:sldId id="471" r:id="rId34"/>
    <p:sldId id="472" r:id="rId35"/>
    <p:sldId id="475" r:id="rId36"/>
    <p:sldId id="476" r:id="rId37"/>
    <p:sldId id="477" r:id="rId38"/>
    <p:sldId id="473" r:id="rId39"/>
    <p:sldId id="474" r:id="rId40"/>
    <p:sldId id="467" r:id="rId41"/>
    <p:sldId id="468" r:id="rId42"/>
  </p:sldIdLst>
  <p:sldSz cx="12192000" cy="6858000"/>
  <p:notesSz cx="6858000" cy="9144000"/>
  <p:embeddedFontLst>
    <p:embeddedFont>
      <p:font typeface="넥슨Lv1고딕" panose="020B0600000101010101" charset="-127"/>
      <p:regular r:id="rId44"/>
    </p:embeddedFont>
    <p:embeddedFont>
      <p:font typeface="넥슨Lv1고딕 Bold" panose="020B0600000101010101" charset="-127"/>
      <p:bold r:id="rId45"/>
    </p:embeddedFont>
    <p:embeddedFont>
      <p:font typeface="넥슨Lv1고딕 Light" panose="020B0600000101010101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4472C4"/>
    <a:srgbClr val="002060"/>
    <a:srgbClr val="FF0000"/>
    <a:srgbClr val="000000"/>
    <a:srgbClr val="F2F2F2"/>
    <a:srgbClr val="F1BEA7"/>
    <a:srgbClr val="E27774"/>
    <a:srgbClr val="A09484"/>
    <a:srgbClr val="EDA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145" autoAdjust="0"/>
  </p:normalViewPr>
  <p:slideViewPr>
    <p:cSldViewPr snapToGrid="0">
      <p:cViewPr varScale="1">
        <p:scale>
          <a:sx n="108" d="100"/>
          <a:sy n="108" d="100"/>
        </p:scale>
        <p:origin x="870" y="96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F56F1-1FA2-43DB-BE5A-2418825F0886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1DD67-A659-4AF1-95DD-4632C03B5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5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27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6591869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18067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D3D719-8E12-48B5-B93B-3EC3F7F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678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계약을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계약상태에 따른 검색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3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2191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2228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4C8FDE-A90E-43A7-B4C9-DEA87DC2B31F}"/>
              </a:ext>
            </a:extLst>
          </p:cNvPr>
          <p:cNvGrpSpPr/>
          <p:nvPr/>
        </p:nvGrpSpPr>
        <p:grpSpPr>
          <a:xfrm>
            <a:off x="478060" y="1507124"/>
            <a:ext cx="1085328" cy="1990284"/>
            <a:chOff x="478060" y="1507124"/>
            <a:chExt cx="1085328" cy="1990284"/>
          </a:xfrm>
        </p:grpSpPr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6737842E-E12A-4162-8597-6412A4330A3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EBFE5048-E25B-4D08-B8A7-E30DEA388766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F3F4EE-998D-412E-9941-27C329F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92" y="1167486"/>
            <a:ext cx="1530462" cy="64279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C69BEF-267F-4640-97DB-01F7E281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163201"/>
            <a:ext cx="1530463" cy="890229"/>
          </a:xfrm>
          <a:prstGeom prst="rect">
            <a:avLst/>
          </a:prstGeom>
          <a:ln>
            <a:solidFill>
              <a:srgbClr val="33497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EA75D8-8F42-4F84-98E3-3711B6CE37BC}"/>
              </a:ext>
            </a:extLst>
          </p:cNvPr>
          <p:cNvGrpSpPr/>
          <p:nvPr/>
        </p:nvGrpSpPr>
        <p:grpSpPr>
          <a:xfrm>
            <a:off x="1427462" y="1810280"/>
            <a:ext cx="1825261" cy="1257486"/>
            <a:chOff x="1427462" y="1810280"/>
            <a:chExt cx="1825261" cy="1257486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DD15B984-B74F-4D1F-983A-820D4D4344F6}"/>
                </a:ext>
              </a:extLst>
            </p:cNvPr>
            <p:cNvSpPr/>
            <p:nvPr/>
          </p:nvSpPr>
          <p:spPr>
            <a:xfrm>
              <a:off x="1427462" y="2931840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2FAA894-A5C6-42DB-8267-0F634D010D81}"/>
                </a:ext>
              </a:extLst>
            </p:cNvPr>
            <p:cNvCxnSpPr>
              <a:stCxn id="83" idx="0"/>
              <a:endCxn id="10" idx="2"/>
            </p:cNvCxnSpPr>
            <p:nvPr/>
          </p:nvCxnSpPr>
          <p:spPr>
            <a:xfrm rot="5400000" flipH="1" flipV="1">
              <a:off x="1813294" y="1492411"/>
              <a:ext cx="1121560" cy="1757298"/>
            </a:xfrm>
            <a:prstGeom prst="bentConnector3">
              <a:avLst>
                <a:gd name="adj1" fmla="val 60191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C5E7FC6-FA9F-430E-84D7-8ED123E66981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3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397C0AB5-BA2A-4903-9F0D-C2B8DC1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89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계약서 세부 항목별 내용을 작성할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거래명세서 발행과 연계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양수조건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계약코드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사업자 등록번호 선택시 납품업체의 나머지 정보들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86725" y="60483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2880" y="4278770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503152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1224-5D8E-4154-BFAF-C8C359BB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" y="793982"/>
            <a:ext cx="3814316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200CBE-100D-4590-832B-BAD089B3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" y="2494750"/>
            <a:ext cx="3814316" cy="20134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2EE96-491E-4A5D-A7BD-32E465BE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" y="4500022"/>
            <a:ext cx="3814317" cy="24627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3782" y="1741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3782" y="207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3782" y="29179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3782" y="4918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1D8AEB-E043-4221-8246-F02759805595}"/>
              </a:ext>
            </a:extLst>
          </p:cNvPr>
          <p:cNvCxnSpPr>
            <a:cxnSpLocks/>
          </p:cNvCxnSpPr>
          <p:nvPr/>
        </p:nvCxnSpPr>
        <p:spPr>
          <a:xfrm flipH="1" flipV="1">
            <a:off x="3848099" y="6186488"/>
            <a:ext cx="4238626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3126132" y="294556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3262058" y="1826357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126132" y="175839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251" y="793983"/>
            <a:ext cx="996494" cy="127799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623BBA-576D-4C20-8A6F-28F0949D2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51" y="2267676"/>
            <a:ext cx="3219251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3E85EC-BE9E-4D75-90AF-56DE71D6448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3262058" y="3013529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4957065" y="3234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354524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D088A1E-5D73-4509-A426-C65B6A660DB7}"/>
              </a:ext>
            </a:extLst>
          </p:cNvPr>
          <p:cNvSpPr/>
          <p:nvPr/>
        </p:nvSpPr>
        <p:spPr>
          <a:xfrm>
            <a:off x="3121934" y="4945828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14DE3C-7283-4211-BC64-CB9AF402BD3F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3257860" y="5013791"/>
            <a:ext cx="1699391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DFBEC78-6B10-45AA-9017-E36FDE53C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251" y="4238534"/>
            <a:ext cx="3219251" cy="17700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2BDE86B1-75BC-4A27-8C33-45BBB725B688}"/>
              </a:ext>
            </a:extLst>
          </p:cNvPr>
          <p:cNvSpPr/>
          <p:nvPr/>
        </p:nvSpPr>
        <p:spPr>
          <a:xfrm>
            <a:off x="4957065" y="51177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356131E-5A2C-4391-8B77-0C5E2896FFED}"/>
              </a:ext>
            </a:extLst>
          </p:cNvPr>
          <p:cNvSpPr/>
          <p:nvPr/>
        </p:nvSpPr>
        <p:spPr>
          <a:xfrm>
            <a:off x="9353386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5FB2D7A-1218-4700-B3A3-8ECCB76A7E1D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0" cy="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B430015-3977-41DA-8823-CECD32284178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1" cy="30131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8B37D2B-8A18-4373-AD43-F43133517D83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5"/>
            <a:ext cx="1492230" cy="6132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849496A-A034-4693-9864-53766B7F7FC8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583" y="5213394"/>
            <a:ext cx="1496483" cy="12082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493D59-4DE6-4FFF-BA98-0DA509A23D36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5059" y="5213394"/>
            <a:ext cx="1502007" cy="449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F1036D6-11E8-42AE-AB98-60628508A7C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211" y="5213394"/>
            <a:ext cx="1496855" cy="739290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DF627344-DA86-41DD-AD2B-F76FC4623FA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2" cy="106803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6470DE79-4AFC-4C14-80F6-F8FA79671B7A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3" cy="136939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3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89DC8FA-2A95-45D7-A740-5BC1554B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06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계약의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2" y="4141530"/>
            <a:ext cx="1183253" cy="17329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047704" y="942067"/>
            <a:ext cx="2569908" cy="3829018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E8A0AD-B17E-4AC6-BF4D-7F492F61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7D4EC1-342B-4662-80A8-88B389A1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964D50-71FF-4E8E-AEAE-3E97286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60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28DAFCE-FFCE-432A-B623-0F4601D1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C29AA2-2E31-4F90-9C9B-A20F151B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05EDEC-4DF7-482E-A2F3-E0FBF48C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747045-0EFA-4823-AD61-8AB7043F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28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계약서의 경우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계약상태만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rot="10800000">
            <a:off x="2603330" y="4367276"/>
            <a:ext cx="2749720" cy="2219260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353050" y="6486522"/>
            <a:ext cx="275114" cy="20002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2775" y="29235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1FC0C-B3EC-41FA-A0A4-57EF8DFA2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59" y="898327"/>
            <a:ext cx="4762742" cy="3468949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6106" y="16116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759DC-92F4-4DEA-A336-7CF7B69A0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989" y="2000406"/>
            <a:ext cx="4396324" cy="58358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969442" y="188134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029669" y="1202118"/>
            <a:ext cx="1303018" cy="309962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989" y="2831399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E0E4160-57E7-4AB2-A89A-14E110581F14}"/>
              </a:ext>
            </a:extLst>
          </p:cNvPr>
          <p:cNvSpPr/>
          <p:nvPr/>
        </p:nvSpPr>
        <p:spPr>
          <a:xfrm>
            <a:off x="3008677" y="16434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E0F6FC-7FB5-455D-8A66-8DAAE73790D6}"/>
              </a:ext>
            </a:extLst>
          </p:cNvPr>
          <p:cNvCxnSpPr>
            <a:cxnSpLocks/>
            <a:stCxn id="41" idx="4"/>
            <a:endCxn id="10" idx="1"/>
          </p:cNvCxnSpPr>
          <p:nvPr/>
        </p:nvCxnSpPr>
        <p:spPr>
          <a:xfrm rot="16200000" flipH="1">
            <a:off x="3397386" y="1458594"/>
            <a:ext cx="512856" cy="1154349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1229093" y="1909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865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1704302-FFC7-42D7-B209-ACFFF8A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9"/>
            <a:ext cx="8207936" cy="2473820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0543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등록된 조달계획을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10804232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2151915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29098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25A73-967E-4204-B326-64D616D1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5" y="1163201"/>
            <a:ext cx="1530463" cy="777475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D491EF-4472-4390-8FB9-A1D29BEC78F4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495425" y="1940676"/>
            <a:ext cx="0" cy="969189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765B92E8-B19F-4B11-8764-8884EE70F086}"/>
              </a:ext>
            </a:extLst>
          </p:cNvPr>
          <p:cNvSpPr/>
          <p:nvPr/>
        </p:nvSpPr>
        <p:spPr>
          <a:xfrm>
            <a:off x="9119717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9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D606D0C-FD78-48B0-B8DB-D4083F1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예정인 품목을 선택하고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등록해야 할 항목별로 내용을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품목이름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소요공정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61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20116" y="33227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20049" y="4514851"/>
            <a:ext cx="504825" cy="19050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96" y="5215032"/>
            <a:ext cx="1034336" cy="132652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5689" y="3683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85F17-EE7A-4340-8B41-A0D47715C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4" y="1116903"/>
            <a:ext cx="4703839" cy="281571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07003" y="16232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07003" y="2248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07003" y="26332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1372072" y="23993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502780" y="26640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307003" y="30123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8F345F6-4C19-4536-B2C3-912FCE2E4BC9}"/>
              </a:ext>
            </a:extLst>
          </p:cNvPr>
          <p:cNvCxnSpPr>
            <a:stCxn id="13" idx="1"/>
            <a:endCxn id="3" idx="2"/>
          </p:cNvCxnSpPr>
          <p:nvPr/>
        </p:nvCxnSpPr>
        <p:spPr>
          <a:xfrm rot="10800000">
            <a:off x="2643255" y="3932621"/>
            <a:ext cx="5376795" cy="677481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6D49055-5B71-4D33-9036-9785E858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3" y="5215032"/>
            <a:ext cx="1939359" cy="132652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36AA6C-D1C6-418B-A5F4-3C9165176FC2}"/>
              </a:ext>
            </a:extLst>
          </p:cNvPr>
          <p:cNvCxnSpPr>
            <a:stCxn id="49" idx="4"/>
          </p:cNvCxnSpPr>
          <p:nvPr/>
        </p:nvCxnSpPr>
        <p:spPr>
          <a:xfrm>
            <a:off x="1440035" y="2535241"/>
            <a:ext cx="0" cy="26797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9B36F46-4CE0-44AB-9EB3-FB73269FE896}"/>
              </a:ext>
            </a:extLst>
          </p:cNvPr>
          <p:cNvCxnSpPr>
            <a:cxnSpLocks/>
            <a:stCxn id="51" idx="0"/>
            <a:endCxn id="23" idx="0"/>
          </p:cNvCxnSpPr>
          <p:nvPr/>
        </p:nvCxnSpPr>
        <p:spPr>
          <a:xfrm>
            <a:off x="3570743" y="2799941"/>
            <a:ext cx="18921" cy="24150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732B47E-3919-4BCA-AD3F-0C53758C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24" y="881627"/>
            <a:ext cx="3648366" cy="20046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4140955" y="16448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276881" y="1712803"/>
            <a:ext cx="90414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2FC5CDFB-3981-4A1F-94E9-976EFECC34B3}"/>
              </a:ext>
            </a:extLst>
          </p:cNvPr>
          <p:cNvSpPr/>
          <p:nvPr/>
        </p:nvSpPr>
        <p:spPr>
          <a:xfrm>
            <a:off x="5328642" y="200686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E008E9C-0796-4E26-A27A-CDD14B5583CF}"/>
              </a:ext>
            </a:extLst>
          </p:cNvPr>
          <p:cNvSpPr/>
          <p:nvPr/>
        </p:nvSpPr>
        <p:spPr>
          <a:xfrm>
            <a:off x="9354524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1BFC4D-FD44-43F3-83E0-F4E4D2CDA388}"/>
              </a:ext>
            </a:extLst>
          </p:cNvPr>
          <p:cNvCxnSpPr>
            <a:stCxn id="64" idx="2"/>
          </p:cNvCxnSpPr>
          <p:nvPr/>
        </p:nvCxnSpPr>
        <p:spPr>
          <a:xfrm flipH="1">
            <a:off x="4485337" y="2102490"/>
            <a:ext cx="84330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4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조달계획의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35E33-F1CF-4ABA-8641-668E260E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0" y="3911281"/>
            <a:ext cx="1297555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0B554-BDAD-41BA-8F31-9801022E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stCxn id="13" idx="3"/>
          </p:cNvCxnSpPr>
          <p:nvPr/>
        </p:nvCxnSpPr>
        <p:spPr>
          <a:xfrm flipV="1">
            <a:off x="2124075" y="3993990"/>
            <a:ext cx="818362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5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5CA4CC1-5565-49BF-877C-0B608B53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8E9BC3-F20B-4137-B42C-998FD280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4131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71328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894642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조달계획의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소요공정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달력을 통해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조달계획은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144602" y="5303197"/>
            <a:ext cx="379647" cy="272697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5771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4761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1273581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524C-B6B6-435F-B639-43123E67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4" y="868120"/>
            <a:ext cx="5569075" cy="39420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26478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69326" y="4424520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193163" y="3681683"/>
            <a:ext cx="1432862" cy="335668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37" y="5504418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13928" y="32377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78562" y="4850092"/>
            <a:ext cx="466040" cy="589455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5D87B12-3E33-46A9-859E-2548FA0C056A}"/>
              </a:ext>
            </a:extLst>
          </p:cNvPr>
          <p:cNvSpPr/>
          <p:nvPr/>
        </p:nvSpPr>
        <p:spPr>
          <a:xfrm>
            <a:off x="213928" y="3704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333871" y="44246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50311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1E9DE5-E2DC-42C8-BB15-CFF16A55B67E}"/>
              </a:ext>
            </a:extLst>
          </p:cNvPr>
          <p:cNvSpPr/>
          <p:nvPr/>
        </p:nvSpPr>
        <p:spPr>
          <a:xfrm>
            <a:off x="9120976" y="55815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493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30272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2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조달완료처리기능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모달창이용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조달완료처리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 계획의 내용을 확인하고 조달완료 처리한다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할 품목을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(radio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선택시 뜨는 모달창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내용을 확인하고 완료처리하면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품목은 조달계획관리 목록에서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사라진다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012" y="293385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92200-5969-4CCB-A123-EDD0FB46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6" y="1295400"/>
            <a:ext cx="6775112" cy="5264174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1115124" y="43848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28311-81F7-4E4E-817B-C4E961B8F538}"/>
              </a:ext>
            </a:extLst>
          </p:cNvPr>
          <p:cNvSpPr/>
          <p:nvPr/>
        </p:nvSpPr>
        <p:spPr>
          <a:xfrm>
            <a:off x="5954477" y="5817547"/>
            <a:ext cx="836848" cy="32607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5847615" y="588984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8F213CF-594B-4D89-AB81-3E5F429C1D1D}"/>
              </a:ext>
            </a:extLst>
          </p:cNvPr>
          <p:cNvCxnSpPr>
            <a:stCxn id="21" idx="0"/>
          </p:cNvCxnSpPr>
          <p:nvPr/>
        </p:nvCxnSpPr>
        <p:spPr>
          <a:xfrm rot="16200000" flipV="1">
            <a:off x="4463915" y="3908560"/>
            <a:ext cx="2740972" cy="1077001"/>
          </a:xfrm>
          <a:prstGeom prst="bentConnector3">
            <a:avLst>
              <a:gd name="adj1" fmla="val 100388"/>
            </a:avLst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169-9731-419C-93F0-63477C44757F}"/>
              </a:ext>
            </a:extLst>
          </p:cNvPr>
          <p:cNvSpPr/>
          <p:nvPr/>
        </p:nvSpPr>
        <p:spPr>
          <a:xfrm>
            <a:off x="2085975" y="1466850"/>
            <a:ext cx="3209925" cy="325755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15ACA8-D1B9-42C6-ABDF-0D2E943436B3}"/>
              </a:ext>
            </a:extLst>
          </p:cNvPr>
          <p:cNvSpPr/>
          <p:nvPr/>
        </p:nvSpPr>
        <p:spPr>
          <a:xfrm>
            <a:off x="9119012" y="2385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5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발주관리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312E17-F68E-496F-B874-E8440650C206}"/>
              </a:ext>
            </a:extLst>
          </p:cNvPr>
          <p:cNvSpPr txBox="1"/>
          <p:nvPr/>
        </p:nvSpPr>
        <p:spPr>
          <a:xfrm>
            <a:off x="1382925" y="2017253"/>
            <a:ext cx="4039350" cy="254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제조업 회사에서 사용할 수 있는 시스템으로써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자재에 대한 구매조달업무를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시스템을 통해 효율적으로 관리할 수 있도록 한다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4464F-91C2-4442-A48B-0E435AADBA64}"/>
              </a:ext>
            </a:extLst>
          </p:cNvPr>
          <p:cNvSpPr txBox="1"/>
          <p:nvPr/>
        </p:nvSpPr>
        <p:spPr>
          <a:xfrm>
            <a:off x="1382925" y="1242227"/>
            <a:ext cx="403935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4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</a:t>
            </a:r>
            <a:endParaRPr lang="ko-KR" altLang="en-US" sz="4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F34633-58D1-4919-B3A9-4E4E43BA423B}"/>
              </a:ext>
            </a:extLst>
          </p:cNvPr>
          <p:cNvSpPr/>
          <p:nvPr/>
        </p:nvSpPr>
        <p:spPr>
          <a:xfrm>
            <a:off x="6369974" y="124222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0A9B8-0DFF-4148-B4CF-DD21B2E9FEAE}"/>
              </a:ext>
            </a:extLst>
          </p:cNvPr>
          <p:cNvSpPr txBox="1"/>
          <p:nvPr/>
        </p:nvSpPr>
        <p:spPr>
          <a:xfrm>
            <a:off x="7671740" y="141614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개발기간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FCE33-466A-4C74-A147-C1FB3BB8686D}"/>
              </a:ext>
            </a:extLst>
          </p:cNvPr>
          <p:cNvSpPr txBox="1"/>
          <p:nvPr/>
        </p:nvSpPr>
        <p:spPr>
          <a:xfrm>
            <a:off x="7671740" y="1816250"/>
            <a:ext cx="2388795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2022/10/04 ~ 2022/11/08 (5</a:t>
            </a:r>
            <a:r>
              <a:rPr lang="ko-KR" altLang="en-US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주</a:t>
            </a:r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947CF3-2C89-4C32-89BD-E6C60BF4680C}"/>
              </a:ext>
            </a:extLst>
          </p:cNvPr>
          <p:cNvSpPr/>
          <p:nvPr/>
        </p:nvSpPr>
        <p:spPr>
          <a:xfrm>
            <a:off x="6369974" y="260645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51867-3376-43F5-9A13-64682C6614B5}"/>
              </a:ext>
            </a:extLst>
          </p:cNvPr>
          <p:cNvSpPr txBox="1"/>
          <p:nvPr/>
        </p:nvSpPr>
        <p:spPr>
          <a:xfrm>
            <a:off x="7671740" y="278037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개발인원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2C51E-0AB1-402B-AB4A-8F04F41006D4}"/>
              </a:ext>
            </a:extLst>
          </p:cNvPr>
          <p:cNvSpPr txBox="1"/>
          <p:nvPr/>
        </p:nvSpPr>
        <p:spPr>
          <a:xfrm>
            <a:off x="7671740" y="3180480"/>
            <a:ext cx="2653290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명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(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엄진영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이윤진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정정민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정지훈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03F52E5-A482-4C7E-960F-FCD80C141D2B}"/>
              </a:ext>
            </a:extLst>
          </p:cNvPr>
          <p:cNvSpPr/>
          <p:nvPr/>
        </p:nvSpPr>
        <p:spPr>
          <a:xfrm>
            <a:off x="6369974" y="397068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20413-5E53-48D2-887F-B9693D2A8394}"/>
              </a:ext>
            </a:extLst>
          </p:cNvPr>
          <p:cNvSpPr txBox="1"/>
          <p:nvPr/>
        </p:nvSpPr>
        <p:spPr>
          <a:xfrm>
            <a:off x="7671740" y="4144600"/>
            <a:ext cx="172034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환경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C7B8A-1EFE-40D8-A41E-7C42544D12D3}"/>
              </a:ext>
            </a:extLst>
          </p:cNvPr>
          <p:cNvSpPr txBox="1"/>
          <p:nvPr/>
        </p:nvSpPr>
        <p:spPr>
          <a:xfrm>
            <a:off x="7671740" y="4544710"/>
            <a:ext cx="4063059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주요 사용 언어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Spring boot / JavaScript / HTML / CSS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데이터베이스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Maria DB 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버전관리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GitHub (https://github.com/JeongMin-Jeong/buymanage)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기어 헤드">
            <a:extLst>
              <a:ext uri="{FF2B5EF4-FFF2-40B4-BE49-F238E27FC236}">
                <a16:creationId xmlns:a16="http://schemas.microsoft.com/office/drawing/2014/main" id="{3245CFE2-46BF-4394-8569-D306BA51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8736" y="4258903"/>
            <a:ext cx="561600" cy="561600"/>
          </a:xfrm>
          <a:prstGeom prst="rect">
            <a:avLst/>
          </a:prstGeom>
        </p:spPr>
      </p:pic>
      <p:pic>
        <p:nvPicPr>
          <p:cNvPr id="9" name="그래픽 8" descr="고객 검토">
            <a:extLst>
              <a:ext uri="{FF2B5EF4-FFF2-40B4-BE49-F238E27FC236}">
                <a16:creationId xmlns:a16="http://schemas.microsoft.com/office/drawing/2014/main" id="{7CFB1807-8DB8-44F1-964E-4C09569A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736" y="2894673"/>
            <a:ext cx="561600" cy="561600"/>
          </a:xfrm>
          <a:prstGeom prst="rect">
            <a:avLst/>
          </a:prstGeom>
        </p:spPr>
      </p:pic>
      <p:pic>
        <p:nvPicPr>
          <p:cNvPr id="13" name="그래픽 12" descr="스톱워치">
            <a:extLst>
              <a:ext uri="{FF2B5EF4-FFF2-40B4-BE49-F238E27FC236}">
                <a16:creationId xmlns:a16="http://schemas.microsoft.com/office/drawing/2014/main" id="{2B456DA9-F9E6-4027-81E6-745900741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8190" y="1530443"/>
            <a:ext cx="561600" cy="561600"/>
          </a:xfrm>
          <a:prstGeom prst="rect">
            <a:avLst/>
          </a:prstGeom>
        </p:spPr>
      </p:pic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16595A56-17C9-48C6-BC1C-603403FB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11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00A0F16D-78B3-441D-BF32-E15DD236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37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, CSS &amp; JS :: Juicy Media">
            <a:extLst>
              <a:ext uri="{FF2B5EF4-FFF2-40B4-BE49-F238E27FC236}">
                <a16:creationId xmlns:a16="http://schemas.microsoft.com/office/drawing/2014/main" id="{16E3F7B0-EF48-4A00-ACA9-B71FB84C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84" y="5822855"/>
            <a:ext cx="148114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HANITEST">
            <a:extLst>
              <a:ext uri="{FF2B5EF4-FFF2-40B4-BE49-F238E27FC236}">
                <a16:creationId xmlns:a16="http://schemas.microsoft.com/office/drawing/2014/main" id="{16323461-3E22-408E-B6D3-8DA74C50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730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입문] Git과 GitHub의 차이">
            <a:extLst>
              <a:ext uri="{FF2B5EF4-FFF2-40B4-BE49-F238E27FC236}">
                <a16:creationId xmlns:a16="http://schemas.microsoft.com/office/drawing/2014/main" id="{6848C599-6847-4180-BEE7-82E3FB3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004" y="5817457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일정 및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평가 결과 입력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091DF-745C-4BA0-896E-377B9163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39" y="1018198"/>
            <a:ext cx="290933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263738" y="1018197"/>
            <a:ext cx="2909335" cy="1914684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263738" y="4446593"/>
            <a:ext cx="2909335" cy="1570519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8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205376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발주서를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159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05947" y="2939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0594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FEE2F-5BA9-4140-A920-69A56A27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79" y="1055381"/>
            <a:ext cx="1530462" cy="1134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F045A-D3CE-4653-AE60-7F6CE46F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055382"/>
            <a:ext cx="1530462" cy="887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C3BB82-40CB-4ADC-8CAC-62E25EAF5952}"/>
              </a:ext>
            </a:extLst>
          </p:cNvPr>
          <p:cNvGrpSpPr/>
          <p:nvPr/>
        </p:nvGrpSpPr>
        <p:grpSpPr>
          <a:xfrm>
            <a:off x="478060" y="1440449"/>
            <a:ext cx="1085328" cy="1990284"/>
            <a:chOff x="478060" y="1507124"/>
            <a:chExt cx="1085328" cy="1990284"/>
          </a:xfrm>
        </p:grpSpPr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F0E05336-2AAE-456B-8E16-20B8A209243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3ACE6BF4-1029-40D5-84CC-3031A63F8F88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62B25DA-B07B-40FE-B317-BC6673E87B82}"/>
              </a:ext>
            </a:extLst>
          </p:cNvPr>
          <p:cNvSpPr/>
          <p:nvPr/>
        </p:nvSpPr>
        <p:spPr>
          <a:xfrm>
            <a:off x="1427462" y="28651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5CC2D9B-072D-4C9C-B9DE-EB05EAE5DFA7}"/>
              </a:ext>
            </a:extLst>
          </p:cNvPr>
          <p:cNvCxnSpPr>
            <a:cxnSpLocks/>
            <a:stCxn id="32" idx="0"/>
            <a:endCxn id="5" idx="2"/>
          </p:cNvCxnSpPr>
          <p:nvPr/>
        </p:nvCxnSpPr>
        <p:spPr>
          <a:xfrm rot="5400000" flipH="1" flipV="1">
            <a:off x="2074489" y="1610445"/>
            <a:ext cx="675657" cy="1833785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C1762C4-2BD4-4B55-8019-10ECD0B3225F}"/>
              </a:ext>
            </a:extLst>
          </p:cNvPr>
          <p:cNvSpPr/>
          <p:nvPr/>
        </p:nvSpPr>
        <p:spPr>
          <a:xfrm>
            <a:off x="212698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0B8110-83D4-45FF-AFAE-19AEC74120E4}"/>
              </a:ext>
            </a:extLst>
          </p:cNvPr>
          <p:cNvSpPr/>
          <p:nvPr/>
        </p:nvSpPr>
        <p:spPr>
          <a:xfrm>
            <a:off x="10825966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7957F9D-52F5-46CB-9EDE-5B624DD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조달 계획에 따라 구매 발주서를 발행할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선택시 발주코드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품목단가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입력가능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상세내용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발주등록시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defaul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사용자가 수정불가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809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329604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8809" y="3113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134350" y="6210301"/>
            <a:ext cx="409574" cy="20002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8809" y="36821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490FA-FB3C-4537-A424-9C025AA4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4" y="745428"/>
            <a:ext cx="3656548" cy="3022515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252627" y="11107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3406974" y="114795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542900" y="1215920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EAD31E0-6F37-45C3-AC65-5D86836F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0" y="3767944"/>
            <a:ext cx="3656549" cy="30695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52627" y="39295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252627" y="45258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E16BE-0EC6-4A9C-B6BE-80E6B272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54" y="741399"/>
            <a:ext cx="4129057" cy="226531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F36FFA-CD26-4826-9B54-F182E6D29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5" y="3560527"/>
            <a:ext cx="1495446" cy="2165537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266224-73B1-407B-9132-01BDEA04EF1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944529" y="6305550"/>
            <a:ext cx="4189821" cy="4763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3D0EAA7-3806-4207-B470-BF38E972CEDC}"/>
              </a:ext>
            </a:extLst>
          </p:cNvPr>
          <p:cNvSpPr/>
          <p:nvPr/>
        </p:nvSpPr>
        <p:spPr>
          <a:xfrm rot="10800000">
            <a:off x="3406974" y="457037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F4BE33-ECB8-43A0-9184-6DF4F741CD8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542900" y="4638333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CFA8786-0F4F-4B64-9ECB-7E5197C97DFE}"/>
              </a:ext>
            </a:extLst>
          </p:cNvPr>
          <p:cNvSpPr/>
          <p:nvPr/>
        </p:nvSpPr>
        <p:spPr>
          <a:xfrm>
            <a:off x="4697170" y="18870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489F3F-9047-43D6-8727-B9FA52C6C44F}"/>
              </a:ext>
            </a:extLst>
          </p:cNvPr>
          <p:cNvSpPr/>
          <p:nvPr/>
        </p:nvSpPr>
        <p:spPr>
          <a:xfrm>
            <a:off x="252627" y="512577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CDA648-0272-44B7-A6B9-79285147CBE4}"/>
              </a:ext>
            </a:extLst>
          </p:cNvPr>
          <p:cNvSpPr/>
          <p:nvPr/>
        </p:nvSpPr>
        <p:spPr>
          <a:xfrm>
            <a:off x="9118809" y="40416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7F72775-0E31-4E8F-896B-D53AABD7908C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3724274" y="1743075"/>
            <a:ext cx="972897" cy="239575"/>
          </a:xfrm>
          <a:prstGeom prst="bentConnector3">
            <a:avLst>
              <a:gd name="adj1" fmla="val 50259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E1926BE-3156-4A59-B940-5AEB2315EF8E}"/>
              </a:ext>
            </a:extLst>
          </p:cNvPr>
          <p:cNvCxnSpPr>
            <a:stCxn id="44" idx="2"/>
          </p:cNvCxnSpPr>
          <p:nvPr/>
        </p:nvCxnSpPr>
        <p:spPr>
          <a:xfrm rot="10800000" flipV="1">
            <a:off x="3724274" y="1982649"/>
            <a:ext cx="972897" cy="67964"/>
          </a:xfrm>
          <a:prstGeom prst="bentConnector3">
            <a:avLst>
              <a:gd name="adj1" fmla="val 50326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8C19DAD-84CE-4EC4-BA24-EAF6B15C9C0A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4" y="1982649"/>
            <a:ext cx="972897" cy="37236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8E5217C-C08E-47F3-B43E-80E9D373F5A8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6" y="1982649"/>
            <a:ext cx="972895" cy="66558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BEA9486-658C-4710-8BD4-48BC94380565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8" y="1982649"/>
            <a:ext cx="972893" cy="960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A9D0987-BA94-4E3B-B318-4455B7DBB087}"/>
              </a:ext>
            </a:extLst>
          </p:cNvPr>
          <p:cNvCxnSpPr>
            <a:cxnSpLocks/>
          </p:cNvCxnSpPr>
          <p:nvPr/>
        </p:nvCxnSpPr>
        <p:spPr>
          <a:xfrm>
            <a:off x="4210074" y="2860675"/>
            <a:ext cx="0" cy="689928"/>
          </a:xfrm>
          <a:prstGeom prst="line">
            <a:avLst/>
          </a:prstGeom>
          <a:ln w="381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4637B9-9043-4040-9453-A973524C3D3E}"/>
              </a:ext>
            </a:extLst>
          </p:cNvPr>
          <p:cNvCxnSpPr>
            <a:cxnSpLocks/>
          </p:cNvCxnSpPr>
          <p:nvPr/>
        </p:nvCxnSpPr>
        <p:spPr>
          <a:xfrm flipH="1">
            <a:off x="3724276" y="3532847"/>
            <a:ext cx="48579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302C907-6B34-47F1-9E80-13DFD6080C51}"/>
              </a:ext>
            </a:extLst>
          </p:cNvPr>
          <p:cNvCxnSpPr/>
          <p:nvPr/>
        </p:nvCxnSpPr>
        <p:spPr>
          <a:xfrm flipH="1">
            <a:off x="3724274" y="3241364"/>
            <a:ext cx="48897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1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B66EE4-E712-41EE-A8F9-6FD6C8B9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355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발주서의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788421" y="4073206"/>
            <a:ext cx="1230880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19301" y="4155916"/>
            <a:ext cx="2752722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BBBD571-E050-4B28-AFB8-05E20BA1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226E-B0FE-442A-BDD1-50EC251E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E6EDAE-B751-4FF7-A803-A1002AF050D2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3863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5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3177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상세설명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발주서는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453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380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4754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25700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228" y="4737325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400EEF-B27B-4897-89F3-4661FD061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7" y="750025"/>
            <a:ext cx="3764579" cy="32548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2754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71FAE-1B36-45B3-916D-CBF24D712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7" y="4001038"/>
            <a:ext cx="3764579" cy="2798843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1047750" y="5309364"/>
            <a:ext cx="3408478" cy="131622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55931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812151" y="6526533"/>
            <a:ext cx="235599" cy="1981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000868" y="641386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4933951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91646-E374-495C-B05D-2C9D2CB7D29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978506" y="6643373"/>
            <a:ext cx="955445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18318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BE72B-E785-4752-9E18-92114AC3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7" y="1073611"/>
            <a:ext cx="6748848" cy="371326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stCxn id="13" idx="1"/>
            <a:endCxn id="4" idx="2"/>
          </p:cNvCxnSpPr>
          <p:nvPr/>
        </p:nvCxnSpPr>
        <p:spPr>
          <a:xfrm rot="10800000">
            <a:off x="3588352" y="4786879"/>
            <a:ext cx="2051565" cy="185649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검수계획등록기능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된 자재의 조달 납기에 맞추어 진척 검수 일정을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차검수일정을 달력기능을 통해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담당자를 텍스트로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A3887B7-BDB8-4C9D-B4FC-5E691C36851C}"/>
              </a:ext>
            </a:extLst>
          </p:cNvPr>
          <p:cNvSpPr/>
          <p:nvPr/>
        </p:nvSpPr>
        <p:spPr>
          <a:xfrm>
            <a:off x="9120976" y="3281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8586BEE-AD26-4229-A61B-D641AF4F8AA2}"/>
              </a:ext>
            </a:extLst>
          </p:cNvPr>
          <p:cNvSpPr/>
          <p:nvPr/>
        </p:nvSpPr>
        <p:spPr>
          <a:xfrm>
            <a:off x="9120976" y="27415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351717"/>
            <a:ext cx="29908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 된 검수일정과 담당자를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5257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588352" y="4786878"/>
            <a:ext cx="2051565" cy="1866020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F713F44-1098-4424-BCD6-2BAF568DF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55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반품진행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713F44-1098-4424-BCD6-2BAF568DF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3EACA-3CC4-488D-AB26-B0586EC97F7A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반품기능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(inspection/return.html)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C6E722-74D3-4557-9ACD-433E6198487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131B72-4D9D-4863-92C8-209362D48058}"/>
              </a:ext>
            </a:extLst>
          </p:cNvPr>
          <p:cNvSpPr txBox="1"/>
          <p:nvPr/>
        </p:nvSpPr>
        <p:spPr>
          <a:xfrm>
            <a:off x="9061961" y="16184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검수 계획 일정 중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반품처리를 했을 경우 발주서 상태를 반품완료로 변경시킨다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반품진행 선택시 검수일정의 검수진척도는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"0"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으로 자동입력되고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나머지 상세정보는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반품완료 선택시 발주서의 발주상태가 반품완료로 자동변경됨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43871" y="414894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F80CEC-3273-4CC4-A6CE-566ADDB93BAD}"/>
              </a:ext>
            </a:extLst>
          </p:cNvPr>
          <p:cNvCxnSpPr>
            <a:stCxn id="13" idx="3"/>
          </p:cNvCxnSpPr>
          <p:nvPr/>
        </p:nvCxnSpPr>
        <p:spPr>
          <a:xfrm>
            <a:off x="1244291" y="4249268"/>
            <a:ext cx="965509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4244808-80FA-49D3-8AFE-3F10EDA248A9}"/>
              </a:ext>
            </a:extLst>
          </p:cNvPr>
          <p:cNvSpPr/>
          <p:nvPr/>
        </p:nvSpPr>
        <p:spPr>
          <a:xfrm>
            <a:off x="744313" y="40591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63EA04-ED7B-4889-A217-D7007446E2CC}"/>
              </a:ext>
            </a:extLst>
          </p:cNvPr>
          <p:cNvSpPr/>
          <p:nvPr/>
        </p:nvSpPr>
        <p:spPr>
          <a:xfrm>
            <a:off x="9120976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74A752-AF97-4260-A81B-89B4B16FC0F5}"/>
              </a:ext>
            </a:extLst>
          </p:cNvPr>
          <p:cNvSpPr/>
          <p:nvPr/>
        </p:nvSpPr>
        <p:spPr>
          <a:xfrm>
            <a:off x="9120976" y="29320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665EE9-2EDE-4849-88E7-F6515904C78A}"/>
              </a:ext>
            </a:extLst>
          </p:cNvPr>
          <p:cNvSpPr/>
          <p:nvPr/>
        </p:nvSpPr>
        <p:spPr>
          <a:xfrm>
            <a:off x="9321739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802F8D9-69F2-41FA-8A99-B59BA350E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009" y="780944"/>
            <a:ext cx="6495372" cy="459723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57119C-A988-4CFE-9E4A-2DAD4E31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8" y="5314821"/>
            <a:ext cx="7319022" cy="14151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8A53F1-3F94-4384-9DF5-3C12B0B7F0A8}"/>
              </a:ext>
            </a:extLst>
          </p:cNvPr>
          <p:cNvSpPr/>
          <p:nvPr/>
        </p:nvSpPr>
        <p:spPr>
          <a:xfrm>
            <a:off x="2476726" y="5015213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184D19-4807-4C98-B120-ED9ABCEDCDF3}"/>
              </a:ext>
            </a:extLst>
          </p:cNvPr>
          <p:cNvSpPr/>
          <p:nvPr/>
        </p:nvSpPr>
        <p:spPr>
          <a:xfrm>
            <a:off x="2320785" y="49518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5F58FB3-9BAE-4468-91AB-32C044C4BCD0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1383120" y="4966225"/>
            <a:ext cx="1044172" cy="1543461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A140F50-D4F9-4D90-B901-034F5EE70E9C}"/>
              </a:ext>
            </a:extLst>
          </p:cNvPr>
          <p:cNvSpPr/>
          <p:nvPr/>
        </p:nvSpPr>
        <p:spPr>
          <a:xfrm>
            <a:off x="405170" y="61644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7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검수진행기능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 검수 후 진척 평가 결과를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검수진행 선택시 미리 지정해둔 검수 일정의 진척 평가 결과를 입력할 수 있는 팝업창 생성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차검수의 결과를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선택가능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때 선택가능한 값목록은 진척률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(%)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처리하여 사용자가 수정할 수 없음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진척도만 나타낸 값이며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차가 누적된 값이다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 선택시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 사건이 동시에 일어난다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발주상태가 검수완료로 자동변경됨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 상세보기페이지 하단의 검수관련 버튼 사라짐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자재입고 페이지의 목록에 추가됨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52AB5F-5BD3-4C60-B52D-D27614BD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998B20-A615-4B1E-B9C7-65DB5C2CD1D6}"/>
              </a:ext>
            </a:extLst>
          </p:cNvPr>
          <p:cNvSpPr/>
          <p:nvPr/>
        </p:nvSpPr>
        <p:spPr>
          <a:xfrm>
            <a:off x="415246" y="414894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5B132C-9FEB-4172-BFD0-925D1DCF3AD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15666" y="4249268"/>
            <a:ext cx="1141177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354E220-9705-4FD1-A9ED-864435DC1604}"/>
              </a:ext>
            </a:extLst>
          </p:cNvPr>
          <p:cNvSpPr/>
          <p:nvPr/>
        </p:nvSpPr>
        <p:spPr>
          <a:xfrm>
            <a:off x="315688" y="40591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02533D-2657-48D0-9A13-360A50C7D8AE}"/>
              </a:ext>
            </a:extLst>
          </p:cNvPr>
          <p:cNvSpPr/>
          <p:nvPr/>
        </p:nvSpPr>
        <p:spPr>
          <a:xfrm>
            <a:off x="9120976" y="35009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E42C09-D08E-43D4-826B-E3B17CE906A6}"/>
              </a:ext>
            </a:extLst>
          </p:cNvPr>
          <p:cNvSpPr/>
          <p:nvPr/>
        </p:nvSpPr>
        <p:spPr>
          <a:xfrm>
            <a:off x="9120976" y="27796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6BBE6A-19F1-4287-AB72-06C7A4EC82D4}"/>
              </a:ext>
            </a:extLst>
          </p:cNvPr>
          <p:cNvSpPr/>
          <p:nvPr/>
        </p:nvSpPr>
        <p:spPr>
          <a:xfrm>
            <a:off x="9120976" y="42273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F9A217-0D8F-4201-B7C2-FDF034177E93}"/>
              </a:ext>
            </a:extLst>
          </p:cNvPr>
          <p:cNvSpPr/>
          <p:nvPr/>
        </p:nvSpPr>
        <p:spPr>
          <a:xfrm>
            <a:off x="9342305" y="42273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44429E-0CDC-4A9B-9140-07FD93AD0C7E}"/>
              </a:ext>
            </a:extLst>
          </p:cNvPr>
          <p:cNvSpPr/>
          <p:nvPr/>
        </p:nvSpPr>
        <p:spPr>
          <a:xfrm>
            <a:off x="9120976" y="51553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2C4CE7F-25C8-405E-8272-8E1AC46401E0}"/>
              </a:ext>
            </a:extLst>
          </p:cNvPr>
          <p:cNvSpPr/>
          <p:nvPr/>
        </p:nvSpPr>
        <p:spPr>
          <a:xfrm>
            <a:off x="9111196" y="553725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500C3F2-D08A-47DB-9364-BC0D9A6E0A55}"/>
              </a:ext>
            </a:extLst>
          </p:cNvPr>
          <p:cNvSpPr/>
          <p:nvPr/>
        </p:nvSpPr>
        <p:spPr>
          <a:xfrm>
            <a:off x="9111092" y="5893386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298604-E330-4DC2-BEFC-CDA8DF75E6F1}"/>
              </a:ext>
            </a:extLst>
          </p:cNvPr>
          <p:cNvSpPr/>
          <p:nvPr/>
        </p:nvSpPr>
        <p:spPr>
          <a:xfrm>
            <a:off x="9120976" y="6258625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AC3AB34-1C9F-488C-9AC2-C20779C30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490" y="856000"/>
            <a:ext cx="6079454" cy="426538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7EFD4D2-A482-4483-B648-929F0228CD40}"/>
              </a:ext>
            </a:extLst>
          </p:cNvPr>
          <p:cNvSpPr/>
          <p:nvPr/>
        </p:nvSpPr>
        <p:spPr>
          <a:xfrm>
            <a:off x="1954489" y="23646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97D46F-DB82-4CCA-967D-CA55BC3BBC61}"/>
              </a:ext>
            </a:extLst>
          </p:cNvPr>
          <p:cNvSpPr/>
          <p:nvPr/>
        </p:nvSpPr>
        <p:spPr>
          <a:xfrm>
            <a:off x="1954489" y="26710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90875-C35E-40D9-A61C-A945C9D587BD}"/>
              </a:ext>
            </a:extLst>
          </p:cNvPr>
          <p:cNvSpPr/>
          <p:nvPr/>
        </p:nvSpPr>
        <p:spPr>
          <a:xfrm>
            <a:off x="1954489" y="44247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5C7A10-71F0-4135-8F75-45766D771637}"/>
              </a:ext>
            </a:extLst>
          </p:cNvPr>
          <p:cNvSpPr/>
          <p:nvPr/>
        </p:nvSpPr>
        <p:spPr>
          <a:xfrm>
            <a:off x="2139271" y="4910940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5852C-9842-42BD-ABF5-7046D92FA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05"/>
          <a:stretch/>
        </p:blipFill>
        <p:spPr>
          <a:xfrm>
            <a:off x="3754664" y="3015517"/>
            <a:ext cx="5019157" cy="17126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DBF00-EC74-4C3A-BE91-4BEDA5090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666" y="2998404"/>
            <a:ext cx="5019157" cy="95489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5F5ECD-FABF-4A44-88D0-0D748B8A4298}"/>
              </a:ext>
            </a:extLst>
          </p:cNvPr>
          <p:cNvSpPr/>
          <p:nvPr/>
        </p:nvSpPr>
        <p:spPr>
          <a:xfrm>
            <a:off x="3738958" y="3555320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31EA03-0FB8-42D3-8DF7-82B89433D823}"/>
              </a:ext>
            </a:extLst>
          </p:cNvPr>
          <p:cNvSpPr/>
          <p:nvPr/>
        </p:nvSpPr>
        <p:spPr>
          <a:xfrm>
            <a:off x="3738958" y="442819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CBEBC-7DEC-440B-8382-CF9977199227}"/>
              </a:ext>
            </a:extLst>
          </p:cNvPr>
          <p:cNvCxnSpPr>
            <a:stCxn id="38" idx="3"/>
            <a:endCxn id="35" idx="2"/>
          </p:cNvCxnSpPr>
          <p:nvPr/>
        </p:nvCxnSpPr>
        <p:spPr>
          <a:xfrm flipV="1">
            <a:off x="2539691" y="3650941"/>
            <a:ext cx="1199267" cy="1360327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E11A25-D5FA-4AB4-BF23-3596FC6E3F44}"/>
              </a:ext>
            </a:extLst>
          </p:cNvPr>
          <p:cNvCxnSpPr>
            <a:stCxn id="38" idx="3"/>
            <a:endCxn id="37" idx="2"/>
          </p:cNvCxnSpPr>
          <p:nvPr/>
        </p:nvCxnSpPr>
        <p:spPr>
          <a:xfrm flipV="1">
            <a:off x="2539691" y="4523814"/>
            <a:ext cx="1199267" cy="4874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A6D173-72D5-4250-B3B6-6B1C0EA93B33}"/>
              </a:ext>
            </a:extLst>
          </p:cNvPr>
          <p:cNvSpPr/>
          <p:nvPr/>
        </p:nvSpPr>
        <p:spPr>
          <a:xfrm>
            <a:off x="4876051" y="4415909"/>
            <a:ext cx="460771" cy="203526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DD180C2-B211-4BF4-BFE1-BA0DA2FAE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0" y="5153110"/>
            <a:ext cx="5019156" cy="74728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D149E187-4D8A-4E1B-823B-98A98874C4D7}"/>
              </a:ext>
            </a:extLst>
          </p:cNvPr>
          <p:cNvSpPr/>
          <p:nvPr/>
        </p:nvSpPr>
        <p:spPr>
          <a:xfrm>
            <a:off x="3738958" y="5555089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54060AF-22C3-4BCE-A18D-F92B3A1D5333}"/>
              </a:ext>
            </a:extLst>
          </p:cNvPr>
          <p:cNvCxnSpPr>
            <a:stCxn id="38" idx="3"/>
            <a:endCxn id="49" idx="2"/>
          </p:cNvCxnSpPr>
          <p:nvPr/>
        </p:nvCxnSpPr>
        <p:spPr>
          <a:xfrm>
            <a:off x="2539691" y="5011268"/>
            <a:ext cx="1199267" cy="63944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08A32E2-906C-4059-A187-2974F0446AA8}"/>
              </a:ext>
            </a:extLst>
          </p:cNvPr>
          <p:cNvSpPr/>
          <p:nvPr/>
        </p:nvSpPr>
        <p:spPr>
          <a:xfrm>
            <a:off x="1954489" y="492719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594668-DD33-412E-92AC-58405AC267E8}"/>
              </a:ext>
            </a:extLst>
          </p:cNvPr>
          <p:cNvSpPr/>
          <p:nvPr/>
        </p:nvSpPr>
        <p:spPr>
          <a:xfrm>
            <a:off x="5631364" y="6559893"/>
            <a:ext cx="378911" cy="167615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298517C-744B-47DD-86C2-59C9319A32F7}"/>
              </a:ext>
            </a:extLst>
          </p:cNvPr>
          <p:cNvCxnSpPr>
            <a:stCxn id="60" idx="0"/>
            <a:endCxn id="46" idx="3"/>
          </p:cNvCxnSpPr>
          <p:nvPr/>
        </p:nvCxnSpPr>
        <p:spPr>
          <a:xfrm rot="16200000" flipV="1">
            <a:off x="4557711" y="5296784"/>
            <a:ext cx="2042221" cy="483998"/>
          </a:xfrm>
          <a:prstGeom prst="bentConnector2">
            <a:avLst/>
          </a:prstGeom>
          <a:ln w="28575">
            <a:solidFill>
              <a:srgbClr val="334971">
                <a:alpha val="69804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5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28487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리포트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351717"/>
            <a:ext cx="2990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7724404" y="63099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6051257" y="15682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288A07-553F-456E-B44B-ECC73CDD6630}"/>
              </a:ext>
            </a:extLst>
          </p:cNvPr>
          <p:cNvSpPr/>
          <p:nvPr/>
        </p:nvSpPr>
        <p:spPr>
          <a:xfrm>
            <a:off x="7820025" y="6209669"/>
            <a:ext cx="325336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9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948548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684EDF-B457-46F4-B56C-4FED7B3DDF4A}"/>
              </a:ext>
            </a:extLst>
          </p:cNvPr>
          <p:cNvGrpSpPr/>
          <p:nvPr/>
        </p:nvGrpSpPr>
        <p:grpSpPr>
          <a:xfrm>
            <a:off x="6096000" y="2450442"/>
            <a:ext cx="2758191" cy="2015308"/>
            <a:chOff x="6096000" y="2702165"/>
            <a:chExt cx="2758191" cy="2015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096000" y="2702165"/>
              <a:ext cx="2746970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조달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096000" y="3255641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발주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096000" y="3817280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 i="0">
                  <a:solidFill>
                    <a:schemeClr val="bg1"/>
                  </a:solidFill>
                  <a:effectLst/>
                  <a:latin typeface="넥슨Lv1고딕" panose="00000500000000000000" charset="-127"/>
                  <a:ea typeface="넥슨Lv1고딕" panose="00000500000000000000" charset="-127"/>
                </a:rPr>
                <a:t>자재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C8524-0196-48D9-9C3C-2CB40886345A}"/>
                </a:ext>
              </a:extLst>
            </p:cNvPr>
            <p:cNvSpPr txBox="1"/>
            <p:nvPr/>
          </p:nvSpPr>
          <p:spPr>
            <a:xfrm>
              <a:off x="6096000" y="4378919"/>
              <a:ext cx="275819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보안 정책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자재관리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 마감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발행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마감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입고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 처리 진행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재고 금액 산출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월별 재고금액 현황 리포트 확인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출고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D3544-2BC7-43EE-A2AD-77107A07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"/>
          <a:stretch/>
        </p:blipFill>
        <p:spPr>
          <a:xfrm>
            <a:off x="1380036" y="1018195"/>
            <a:ext cx="266118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387387" y="1018196"/>
            <a:ext cx="2661186" cy="2410803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387387" y="5250425"/>
            <a:ext cx="2661186" cy="766685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48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입고기능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(stock/list2.html)</a:t>
            </a:r>
          </a:p>
          <a:p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11456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999292"/>
            <a:ext cx="2990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시스템에서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데이터의 입고를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모달을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자재정보 상세보기 화면에 입고 내역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남기고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발주상태가 입고처리로 변경되고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입력된 값이 자재 테이블에 저장되며 자재입고 목록에서 사라진다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D0259-BDCA-4A6E-9170-230298EF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" y="1119812"/>
            <a:ext cx="8881490" cy="2309188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71AE547-8080-4918-A109-8D04515667D3}"/>
              </a:ext>
            </a:extLst>
          </p:cNvPr>
          <p:cNvSpPr/>
          <p:nvPr/>
        </p:nvSpPr>
        <p:spPr>
          <a:xfrm>
            <a:off x="43568" y="20674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D13CA7-5F6B-4E5E-A5AB-34CCA4852B80}"/>
              </a:ext>
            </a:extLst>
          </p:cNvPr>
          <p:cNvSpPr/>
          <p:nvPr/>
        </p:nvSpPr>
        <p:spPr>
          <a:xfrm>
            <a:off x="8003491" y="296925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38CB5-82F5-408F-BA09-BA27F65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96" y="2908730"/>
            <a:ext cx="2798983" cy="374308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152E53-3313-48E1-84EC-D7AEE3BE8680}"/>
              </a:ext>
            </a:extLst>
          </p:cNvPr>
          <p:cNvCxnSpPr>
            <a:cxnSpLocks/>
          </p:cNvCxnSpPr>
          <p:nvPr/>
        </p:nvCxnSpPr>
        <p:spPr>
          <a:xfrm>
            <a:off x="1624763" y="2172019"/>
            <a:ext cx="3198002" cy="892856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3CE5DB0-88A1-4B6E-9070-4AFEAF490B95}"/>
              </a:ext>
            </a:extLst>
          </p:cNvPr>
          <p:cNvSpPr/>
          <p:nvPr/>
        </p:nvSpPr>
        <p:spPr>
          <a:xfrm>
            <a:off x="1554991" y="209513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B9C944A-CC79-4D32-9C00-2099927E3A87}"/>
              </a:ext>
            </a:extLst>
          </p:cNvPr>
          <p:cNvSpPr/>
          <p:nvPr/>
        </p:nvSpPr>
        <p:spPr>
          <a:xfrm>
            <a:off x="9122713" y="23674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CF7E1D3-5D1E-43BB-A839-D77F779A24DF}"/>
              </a:ext>
            </a:extLst>
          </p:cNvPr>
          <p:cNvSpPr/>
          <p:nvPr/>
        </p:nvSpPr>
        <p:spPr>
          <a:xfrm>
            <a:off x="9122713" y="29211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57593E-E4E9-4A91-8AE2-6B79AB6D1FEB}"/>
              </a:ext>
            </a:extLst>
          </p:cNvPr>
          <p:cNvSpPr/>
          <p:nvPr/>
        </p:nvSpPr>
        <p:spPr>
          <a:xfrm>
            <a:off x="6616822" y="63406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0A203F-B57A-4F36-9C1C-36C62E48F0D7}"/>
              </a:ext>
            </a:extLst>
          </p:cNvPr>
          <p:cNvSpPr/>
          <p:nvPr/>
        </p:nvSpPr>
        <p:spPr>
          <a:xfrm>
            <a:off x="9122713" y="34747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D3BE-A811-44DB-ADC8-8E10313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91" y="3505883"/>
            <a:ext cx="4353611" cy="2232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A9EE1-D1C1-4010-A99D-C648E881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39" y="5835020"/>
            <a:ext cx="4027645" cy="81679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B0A1E-394C-44FB-BAC5-9828F85EE7C1}"/>
              </a:ext>
            </a:extLst>
          </p:cNvPr>
          <p:cNvSpPr/>
          <p:nvPr/>
        </p:nvSpPr>
        <p:spPr>
          <a:xfrm>
            <a:off x="330591" y="5020773"/>
            <a:ext cx="1684640" cy="42123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7E5BC-A0A5-4B28-BB72-73E97B8EC23E}"/>
              </a:ext>
            </a:extLst>
          </p:cNvPr>
          <p:cNvSpPr/>
          <p:nvPr/>
        </p:nvSpPr>
        <p:spPr>
          <a:xfrm>
            <a:off x="3699374" y="5912528"/>
            <a:ext cx="677317" cy="619411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7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거래명세서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tradeprint.html)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2854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거래명세서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488143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59" y="1273922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시스템에서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데이터의 거래명세서를 발행한다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</a:t>
            </a: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버튼으로 선택한 값이 거래명세서 팝업창에 자동으로 표기된다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3D13FD-3988-407C-9DD3-8AAC9D3C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3" y="837158"/>
            <a:ext cx="8640899" cy="3793565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02FAA5E1-AF45-4B87-8DE7-146831DD8A44}"/>
              </a:ext>
            </a:extLst>
          </p:cNvPr>
          <p:cNvSpPr/>
          <p:nvPr/>
        </p:nvSpPr>
        <p:spPr>
          <a:xfrm>
            <a:off x="52457" y="147812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E1F9A-C7F9-48D3-A364-FA7D07D8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58" y="4630723"/>
            <a:ext cx="5885668" cy="2084507"/>
          </a:xfrm>
          <a:prstGeom prst="rect">
            <a:avLst/>
          </a:prstGeom>
        </p:spPr>
      </p:pic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A15C61D6-D4B7-47F3-96EB-D59315B5FB8A}"/>
              </a:ext>
            </a:extLst>
          </p:cNvPr>
          <p:cNvSpPr/>
          <p:nvPr/>
        </p:nvSpPr>
        <p:spPr>
          <a:xfrm>
            <a:off x="1498085" y="150815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E9C58F-F683-4BBA-9EA7-3A26A3619170}"/>
              </a:ext>
            </a:extLst>
          </p:cNvPr>
          <p:cNvCxnSpPr>
            <a:cxnSpLocks/>
          </p:cNvCxnSpPr>
          <p:nvPr/>
        </p:nvCxnSpPr>
        <p:spPr>
          <a:xfrm>
            <a:off x="1569652" y="1573747"/>
            <a:ext cx="203545" cy="2969172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257562A-7754-44CC-A1E3-DEAA6AB40E62}"/>
              </a:ext>
            </a:extLst>
          </p:cNvPr>
          <p:cNvSpPr/>
          <p:nvPr/>
        </p:nvSpPr>
        <p:spPr>
          <a:xfrm>
            <a:off x="8004778" y="419755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04582" y="2832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16430" y="318983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7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</a:p>
          <a:p>
            <a:endParaRPr lang="ko-KR" altLang="en-US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</a:t>
            </a: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FontTx/>
              <a:buAutoNum type="arabicPeriod" startAt="2"/>
            </a:pP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FontTx/>
              <a:buAutoNum type="arabicPeriod" startAt="2"/>
            </a:pPr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FontTx/>
              <a:buAutoNum type="arabicPeriod" startAt="2"/>
            </a:pP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FontTx/>
              <a:buAutoNum type="arabicPeriod" startAt="2"/>
            </a:pPr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검색</a:t>
            </a: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22354" y="228263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22354" y="26365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2856C9-C7FE-48C5-98D1-24ACE3EB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0" y="2424447"/>
            <a:ext cx="8315882" cy="38435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86A28AB-D263-48DF-A2AA-48299DCC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36" y="1155907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A4EAF75-7EE9-496C-8ED4-3D261A64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30" y="1151049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61E6A7D-B270-4B8C-BA4C-A7F69861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46" y="1155907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13EDB67-42F7-41C9-8AA0-9E7028375627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rot="5400000" flipH="1" flipV="1">
            <a:off x="3612627" y="1964665"/>
            <a:ext cx="807734" cy="1535083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DC7833CC-3651-4B2D-A2FD-194481A5CEFB}"/>
              </a:ext>
            </a:extLst>
          </p:cNvPr>
          <p:cNvCxnSpPr>
            <a:cxnSpLocks/>
            <a:stCxn id="66" idx="0"/>
            <a:endCxn id="54" idx="2"/>
          </p:cNvCxnSpPr>
          <p:nvPr/>
        </p:nvCxnSpPr>
        <p:spPr>
          <a:xfrm rot="5400000" flipH="1" flipV="1">
            <a:off x="1923880" y="1976227"/>
            <a:ext cx="903842" cy="1415851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B2D8AED9-39C8-4E45-B0DF-39C16BC9C7D7}"/>
              </a:ext>
            </a:extLst>
          </p:cNvPr>
          <p:cNvSpPr/>
          <p:nvPr/>
        </p:nvSpPr>
        <p:spPr>
          <a:xfrm>
            <a:off x="724360" y="30851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B10D66-FB99-4E80-9CB7-2350E46F0BC1}"/>
              </a:ext>
            </a:extLst>
          </p:cNvPr>
          <p:cNvSpPr/>
          <p:nvPr/>
        </p:nvSpPr>
        <p:spPr>
          <a:xfrm>
            <a:off x="724360" y="33725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B3F8642-6851-4645-A2D7-16EB2883BE8C}"/>
              </a:ext>
            </a:extLst>
          </p:cNvPr>
          <p:cNvSpPr/>
          <p:nvPr/>
        </p:nvSpPr>
        <p:spPr>
          <a:xfrm>
            <a:off x="2550025" y="33578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096A85B9-A31A-4E12-BB45-59C1CD0E3C26}"/>
              </a:ext>
            </a:extLst>
          </p:cNvPr>
          <p:cNvSpPr/>
          <p:nvPr/>
        </p:nvSpPr>
        <p:spPr>
          <a:xfrm>
            <a:off x="1599913" y="31360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825CE4AD-1F4C-4570-8AF6-1C0493F6BBBC}"/>
              </a:ext>
            </a:extLst>
          </p:cNvPr>
          <p:cNvSpPr/>
          <p:nvPr/>
        </p:nvSpPr>
        <p:spPr>
          <a:xfrm>
            <a:off x="3180990" y="31360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ECE65E59-86DE-4FD6-86A0-71FB5C9C707E}"/>
              </a:ext>
            </a:extLst>
          </p:cNvPr>
          <p:cNvSpPr/>
          <p:nvPr/>
        </p:nvSpPr>
        <p:spPr>
          <a:xfrm>
            <a:off x="1648132" y="33854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F472B8A-771A-4E9E-92DD-60C8E610C96E}"/>
              </a:ext>
            </a:extLst>
          </p:cNvPr>
          <p:cNvCxnSpPr>
            <a:cxnSpLocks/>
            <a:stCxn id="68" idx="2"/>
            <a:endCxn id="56" idx="2"/>
          </p:cNvCxnSpPr>
          <p:nvPr/>
        </p:nvCxnSpPr>
        <p:spPr>
          <a:xfrm rot="10800000">
            <a:off x="1351678" y="1802238"/>
            <a:ext cx="296455" cy="1651190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D2E8305D-D17C-4A00-88DA-04FC8A9D74C9}"/>
              </a:ext>
            </a:extLst>
          </p:cNvPr>
          <p:cNvSpPr/>
          <p:nvPr/>
        </p:nvSpPr>
        <p:spPr>
          <a:xfrm>
            <a:off x="9134640" y="30127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6B17239-8E4C-49D8-9DD3-9A128AF78F2F}"/>
              </a:ext>
            </a:extLst>
          </p:cNvPr>
          <p:cNvSpPr/>
          <p:nvPr/>
        </p:nvSpPr>
        <p:spPr>
          <a:xfrm>
            <a:off x="7736064" y="373214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FE52818-221A-437D-8816-FDB5855BF0C2}"/>
              </a:ext>
            </a:extLst>
          </p:cNvPr>
          <p:cNvSpPr/>
          <p:nvPr/>
        </p:nvSpPr>
        <p:spPr>
          <a:xfrm>
            <a:off x="9134640" y="338158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787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출고기능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 테이블에서 자재 출고를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자재출고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모달을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자재의 기본 정보들은 자동 입력되고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  <a:p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출고수량과 신청자 값은 수동으로 입력한다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높은 값 입력 시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alert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재고수량 확인 메시지 출력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낮은 값 입력 시 출고수량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재고수량이 수정되고 재고금액이 자동 계산되며 자재정보 상세보기 화면에 출고 내역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남긴다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6076656" y="345376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4623-E8C4-4EDC-B0C4-6638B97F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0" y="2632423"/>
            <a:ext cx="8573684" cy="40435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0AF856-4EEA-4FBB-B26C-8C368CE1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22" y="817934"/>
            <a:ext cx="3269225" cy="4790994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91AF421E-5718-46F9-B559-FAA8EC9B26A0}"/>
              </a:ext>
            </a:extLst>
          </p:cNvPr>
          <p:cNvSpPr/>
          <p:nvPr/>
        </p:nvSpPr>
        <p:spPr>
          <a:xfrm>
            <a:off x="139190" y="532027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C01CF69-1D8E-4831-9871-1CF7162B7023}"/>
              </a:ext>
            </a:extLst>
          </p:cNvPr>
          <p:cNvSpPr/>
          <p:nvPr/>
        </p:nvSpPr>
        <p:spPr>
          <a:xfrm>
            <a:off x="2856760" y="43592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6FEA9EB-AC1C-41F1-A676-D8892B0ECB24}"/>
              </a:ext>
            </a:extLst>
          </p:cNvPr>
          <p:cNvSpPr/>
          <p:nvPr/>
        </p:nvSpPr>
        <p:spPr>
          <a:xfrm>
            <a:off x="2829939" y="512903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E024DD1-EAD9-4EDF-B4E4-1728B863604D}"/>
              </a:ext>
            </a:extLst>
          </p:cNvPr>
          <p:cNvSpPr/>
          <p:nvPr/>
        </p:nvSpPr>
        <p:spPr>
          <a:xfrm>
            <a:off x="9121965" y="284236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BFC25DC-DB92-4C1D-90A1-5FA3B306FEB8}"/>
              </a:ext>
            </a:extLst>
          </p:cNvPr>
          <p:cNvSpPr/>
          <p:nvPr/>
        </p:nvSpPr>
        <p:spPr>
          <a:xfrm>
            <a:off x="9121965" y="22762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EEEF740-54AC-4AE7-BA7E-387CD7A3B4D3}"/>
              </a:ext>
            </a:extLst>
          </p:cNvPr>
          <p:cNvSpPr/>
          <p:nvPr/>
        </p:nvSpPr>
        <p:spPr>
          <a:xfrm>
            <a:off x="3982355" y="181350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F6506A1-CC37-4EA6-BF15-1EF12EB3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760" y="1095994"/>
            <a:ext cx="3326412" cy="3759684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8CB49E-7FC6-4BE4-870B-5B0768E8D901}"/>
              </a:ext>
            </a:extLst>
          </p:cNvPr>
          <p:cNvSpPr/>
          <p:nvPr/>
        </p:nvSpPr>
        <p:spPr>
          <a:xfrm>
            <a:off x="2863440" y="4122444"/>
            <a:ext cx="1327890" cy="73323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86ACC45-700E-4273-AF43-5D22F8809E03}"/>
              </a:ext>
            </a:extLst>
          </p:cNvPr>
          <p:cNvSpPr/>
          <p:nvPr/>
        </p:nvSpPr>
        <p:spPr>
          <a:xfrm>
            <a:off x="3691693" y="2944913"/>
            <a:ext cx="1647816" cy="44414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9B9D4CE-4E1B-4F22-AE4E-3263FE500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360" y="587137"/>
            <a:ext cx="2217752" cy="299973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662E66D-83BA-4880-A1AC-7FAA01372FBF}"/>
              </a:ext>
            </a:extLst>
          </p:cNvPr>
          <p:cNvSpPr/>
          <p:nvPr/>
        </p:nvSpPr>
        <p:spPr>
          <a:xfrm>
            <a:off x="5994602" y="501336"/>
            <a:ext cx="2019370" cy="711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4E841A-F53A-40DC-ACD3-5B303AEB8976}"/>
              </a:ext>
            </a:extLst>
          </p:cNvPr>
          <p:cNvSpPr/>
          <p:nvPr/>
        </p:nvSpPr>
        <p:spPr>
          <a:xfrm>
            <a:off x="5923578" y="2841415"/>
            <a:ext cx="1010344" cy="675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175B98-EEB5-41B4-929B-F1D8EB838E6B}"/>
              </a:ext>
            </a:extLst>
          </p:cNvPr>
          <p:cNvSpPr/>
          <p:nvPr/>
        </p:nvSpPr>
        <p:spPr>
          <a:xfrm>
            <a:off x="9120358" y="377558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1D1C2E9-DEAC-4A2E-8DA8-F0E6223510D5}"/>
              </a:ext>
            </a:extLst>
          </p:cNvPr>
          <p:cNvSpPr/>
          <p:nvPr/>
        </p:nvSpPr>
        <p:spPr>
          <a:xfrm>
            <a:off x="8013972" y="62716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5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재고마감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32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재고마감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 테이블의 현재 재고금액과 품목코드 정보를 리포트 테이블에 저장한다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재고마감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confirm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메시지 출력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선택 시 전체 자재목록의 재고금액과 품목코드 정보가 리포트 테이블에 저장된다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재고마감은 하루에 한번만 가능</a:t>
            </a: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한번 진행 시 재고마감 버튼이 사라지고 다음 날 다시 출력된다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EEEF740-54AC-4AE7-BA7E-387CD7A3B4D3}"/>
              </a:ext>
            </a:extLst>
          </p:cNvPr>
          <p:cNvSpPr/>
          <p:nvPr/>
        </p:nvSpPr>
        <p:spPr>
          <a:xfrm>
            <a:off x="9128847" y="22784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5FD1F-017A-4B93-A440-06A03474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6" y="749354"/>
            <a:ext cx="8349374" cy="39404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6D096F-4ACB-4850-A0A1-7E396C315E5A}"/>
              </a:ext>
            </a:extLst>
          </p:cNvPr>
          <p:cNvSpPr/>
          <p:nvPr/>
        </p:nvSpPr>
        <p:spPr>
          <a:xfrm>
            <a:off x="8093087" y="4434079"/>
            <a:ext cx="495487" cy="21524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F17DC5-19A9-41F2-80E3-2FFE03011098}"/>
              </a:ext>
            </a:extLst>
          </p:cNvPr>
          <p:cNvSpPr/>
          <p:nvPr/>
        </p:nvSpPr>
        <p:spPr>
          <a:xfrm>
            <a:off x="7997466" y="43384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090DEE-C134-42ED-BEDC-E33716A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0" y="4689851"/>
            <a:ext cx="8349374" cy="20496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1CDEF3-2B22-4989-9A05-7C45AE39B65C}"/>
              </a:ext>
            </a:extLst>
          </p:cNvPr>
          <p:cNvSpPr/>
          <p:nvPr/>
        </p:nvSpPr>
        <p:spPr>
          <a:xfrm>
            <a:off x="7767962" y="6477042"/>
            <a:ext cx="887768" cy="26243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39AD8-0221-478A-9386-46A31E5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36" y="1723611"/>
            <a:ext cx="2737837" cy="8599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8A4F2D-294E-40C9-8D29-D692AB130D8B}"/>
              </a:ext>
            </a:extLst>
          </p:cNvPr>
          <p:cNvSpPr/>
          <p:nvPr/>
        </p:nvSpPr>
        <p:spPr>
          <a:xfrm>
            <a:off x="3187135" y="1723611"/>
            <a:ext cx="2737837" cy="8599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46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21768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0218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리포트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품목코드의 재고금액 값을 월 단위로 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 하여 출력한다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리포트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모달이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활성화된다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 선택</a:t>
            </a: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버튼 선택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선택한 품목코드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년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값에 대한  재고금액 값이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그려진다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06C89-5180-474E-851D-96ABB404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8" y="817934"/>
            <a:ext cx="8646850" cy="4068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892F1-D5B0-446E-85B6-67C0CAC9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73" y="3645738"/>
            <a:ext cx="2640136" cy="2915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C3589-8291-4E4C-8B05-BB34BE7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34" y="3635228"/>
            <a:ext cx="3107689" cy="293606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F9CC2EF-8EBA-45B5-B910-047DB38C6684}"/>
              </a:ext>
            </a:extLst>
          </p:cNvPr>
          <p:cNvSpPr/>
          <p:nvPr/>
        </p:nvSpPr>
        <p:spPr>
          <a:xfrm>
            <a:off x="139188" y="325641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850721-00DC-44DD-9ED4-4E898D2FA447}"/>
              </a:ext>
            </a:extLst>
          </p:cNvPr>
          <p:cNvSpPr/>
          <p:nvPr/>
        </p:nvSpPr>
        <p:spPr>
          <a:xfrm>
            <a:off x="1468941" y="39481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61E8D33-C6E4-4179-AFAE-746A5E3EF675}"/>
              </a:ext>
            </a:extLst>
          </p:cNvPr>
          <p:cNvSpPr/>
          <p:nvPr/>
        </p:nvSpPr>
        <p:spPr>
          <a:xfrm>
            <a:off x="1820730" y="39481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75AC1-FB75-4AC9-83DD-4F440411C68E}"/>
              </a:ext>
            </a:extLst>
          </p:cNvPr>
          <p:cNvSpPr/>
          <p:nvPr/>
        </p:nvSpPr>
        <p:spPr>
          <a:xfrm>
            <a:off x="7622757" y="44933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5589184-9356-412E-8470-650ACDB41D93}"/>
              </a:ext>
            </a:extLst>
          </p:cNvPr>
          <p:cNvSpPr/>
          <p:nvPr/>
        </p:nvSpPr>
        <p:spPr>
          <a:xfrm>
            <a:off x="9118352" y="22961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3525808-CB45-40EB-8FC3-F9A1AACC294F}"/>
              </a:ext>
            </a:extLst>
          </p:cNvPr>
          <p:cNvSpPr/>
          <p:nvPr/>
        </p:nvSpPr>
        <p:spPr>
          <a:xfrm>
            <a:off x="9118352" y="28489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E71FB0-D797-4B93-99C0-6DA698062316}"/>
              </a:ext>
            </a:extLst>
          </p:cNvPr>
          <p:cNvSpPr/>
          <p:nvPr/>
        </p:nvSpPr>
        <p:spPr>
          <a:xfrm>
            <a:off x="9118352" y="33675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62023-8DA5-4DAD-91EF-C999BAAA9E27}"/>
              </a:ext>
            </a:extLst>
          </p:cNvPr>
          <p:cNvSpPr/>
          <p:nvPr/>
        </p:nvSpPr>
        <p:spPr>
          <a:xfrm>
            <a:off x="9118352" y="37568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5918332F-92B8-4A09-B2AA-8CF90F357254}"/>
              </a:ext>
            </a:extLst>
          </p:cNvPr>
          <p:cNvSpPr/>
          <p:nvPr/>
        </p:nvSpPr>
        <p:spPr>
          <a:xfrm>
            <a:off x="399204" y="318845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9D96D11-029C-4E31-886A-C9A41ED732EC}"/>
              </a:ext>
            </a:extLst>
          </p:cNvPr>
          <p:cNvCxnSpPr>
            <a:cxnSpLocks/>
            <a:stCxn id="26" idx="6"/>
            <a:endCxn id="25" idx="0"/>
          </p:cNvCxnSpPr>
          <p:nvPr/>
        </p:nvCxnSpPr>
        <p:spPr>
          <a:xfrm>
            <a:off x="535130" y="3256419"/>
            <a:ext cx="7183248" cy="123695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22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8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상세정보를 확인할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상세정보에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대해 모두 </a:t>
            </a:r>
            <a:r>
              <a:rPr lang="en-US" altLang="ko-KR" sz="1200" b="1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</a:t>
            </a:r>
          </a:p>
          <a:p>
            <a:r>
              <a:rPr lang="en-US" altLang="ko-KR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상제정보 읽기 기능 제공</a:t>
            </a:r>
            <a:r>
              <a:rPr lang="en-US" altLang="ko-KR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12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수정이나 삭제 버튼 기능 제공</a:t>
            </a:r>
            <a:endParaRPr lang="en-US" altLang="ko-KR" sz="12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A3AFA4-5BAF-48BF-9575-BBCA02BD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" y="2408029"/>
            <a:ext cx="8734374" cy="40194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ADD80F-C78F-43B7-AE23-F57BFF0C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15" y="838719"/>
            <a:ext cx="4626630" cy="49759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8C78AB-532B-4FCE-9558-0D573248F461}"/>
              </a:ext>
            </a:extLst>
          </p:cNvPr>
          <p:cNvSpPr/>
          <p:nvPr/>
        </p:nvSpPr>
        <p:spPr>
          <a:xfrm>
            <a:off x="381370" y="4653198"/>
            <a:ext cx="1076325" cy="15424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542F7A8-4B45-4D0F-8202-9133D1A19714}"/>
              </a:ext>
            </a:extLst>
          </p:cNvPr>
          <p:cNvCxnSpPr>
            <a:cxnSpLocks/>
            <a:stCxn id="11" idx="0"/>
            <a:endCxn id="19" idx="1"/>
          </p:cNvCxnSpPr>
          <p:nvPr/>
        </p:nvCxnSpPr>
        <p:spPr>
          <a:xfrm rot="5400000" flipH="1" flipV="1">
            <a:off x="1183934" y="3062284"/>
            <a:ext cx="1243578" cy="1772383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C69FA3E9-F9EC-4F38-9677-A4E35DC6818B}"/>
              </a:ext>
            </a:extLst>
          </p:cNvPr>
          <p:cNvSpPr/>
          <p:nvPr/>
        </p:nvSpPr>
        <p:spPr>
          <a:xfrm>
            <a:off x="851569" y="457026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986CBB-84D8-4EBF-9EF8-76BE589808BF}"/>
              </a:ext>
            </a:extLst>
          </p:cNvPr>
          <p:cNvSpPr/>
          <p:nvPr/>
        </p:nvSpPr>
        <p:spPr>
          <a:xfrm>
            <a:off x="329607" y="447464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13EDF05-820E-45C9-84D1-61CC39266153}"/>
              </a:ext>
            </a:extLst>
          </p:cNvPr>
          <p:cNvSpPr/>
          <p:nvPr/>
        </p:nvSpPr>
        <p:spPr>
          <a:xfrm>
            <a:off x="9090929" y="22456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94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900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b="1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선택 시 해당 자재가 목록에서 삭제됨</a:t>
            </a:r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4749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43832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A754DC2-4F19-483B-84EA-07235389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8" y="2583987"/>
            <a:ext cx="8734374" cy="40194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728026C-1F8E-40D0-A306-B0E9BE41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03" y="617739"/>
            <a:ext cx="5445049" cy="5856142"/>
          </a:xfrm>
          <a:prstGeom prst="rect">
            <a:avLst/>
          </a:prstGeom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1960F61-871C-4EDF-B942-5F4EAC0778F1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2961311" y="6052417"/>
            <a:ext cx="330929" cy="218028"/>
          </a:xfrm>
          <a:prstGeom prst="bentConnector3">
            <a:avLst>
              <a:gd name="adj1" fmla="val 100971"/>
            </a:avLst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BD5A5-981B-4950-A544-843F28F4B8B3}"/>
              </a:ext>
            </a:extLst>
          </p:cNvPr>
          <p:cNvSpPr/>
          <p:nvPr/>
        </p:nvSpPr>
        <p:spPr>
          <a:xfrm>
            <a:off x="3292239" y="6103848"/>
            <a:ext cx="454138" cy="333193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33DA26-AC49-465A-9000-8A35E2A78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203" y="5793369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2AFCE9-D4F7-44CD-8247-D1AFF8BEB624}"/>
              </a:ext>
            </a:extLst>
          </p:cNvPr>
          <p:cNvSpPr/>
          <p:nvPr/>
        </p:nvSpPr>
        <p:spPr>
          <a:xfrm>
            <a:off x="4253254" y="6131028"/>
            <a:ext cx="454138" cy="278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708D2-AC29-4CA0-BCD8-837D6796469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707392" y="6270445"/>
            <a:ext cx="497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12FBCF0-CE52-426C-8769-677B7B06E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9" y="1379475"/>
            <a:ext cx="4416413" cy="4640776"/>
          </a:xfrm>
          <a:prstGeom prst="rect">
            <a:avLst/>
          </a:prstGeom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06B46065-8D79-4931-81F3-052BA388FC04}"/>
              </a:ext>
            </a:extLst>
          </p:cNvPr>
          <p:cNvSpPr/>
          <p:nvPr/>
        </p:nvSpPr>
        <p:spPr>
          <a:xfrm>
            <a:off x="344868" y="18364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A017A19-661C-415E-928E-2E5D75F20F70}"/>
              </a:ext>
            </a:extLst>
          </p:cNvPr>
          <p:cNvSpPr/>
          <p:nvPr/>
        </p:nvSpPr>
        <p:spPr>
          <a:xfrm>
            <a:off x="350741" y="23337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42A5C00-8A95-48F2-A4A0-E9F03C7D124D}"/>
              </a:ext>
            </a:extLst>
          </p:cNvPr>
          <p:cNvSpPr/>
          <p:nvPr/>
        </p:nvSpPr>
        <p:spPr>
          <a:xfrm>
            <a:off x="344868" y="31074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5161143-82EC-42C7-ABD9-FD758E6CD870}"/>
              </a:ext>
            </a:extLst>
          </p:cNvPr>
          <p:cNvSpPr/>
          <p:nvPr/>
        </p:nvSpPr>
        <p:spPr>
          <a:xfrm>
            <a:off x="4122837" y="59893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3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조달 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보안정책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917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1AE91-9BA5-4EEC-8285-88EFC1B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953956"/>
            <a:ext cx="1733550" cy="2000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79F85C-41C6-4B60-97E7-2E216DEE463C}"/>
              </a:ext>
            </a:extLst>
          </p:cNvPr>
          <p:cNvSpPr/>
          <p:nvPr/>
        </p:nvSpPr>
        <p:spPr>
          <a:xfrm>
            <a:off x="519946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80E2D-6093-4621-B193-175F83012DA5}"/>
              </a:ext>
            </a:extLst>
          </p:cNvPr>
          <p:cNvSpPr/>
          <p:nvPr/>
        </p:nvSpPr>
        <p:spPr>
          <a:xfrm>
            <a:off x="3158139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발주담당자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AF1F3C-390C-4E57-9D54-6C0FC4B6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01" y="958718"/>
            <a:ext cx="1728788" cy="199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EBD80-5BDD-41F1-BDE2-B5B88B0E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" y="3921381"/>
            <a:ext cx="1724025" cy="156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A4C60-93DB-4026-BF5F-FC9B7CEB15CF}"/>
              </a:ext>
            </a:extLst>
          </p:cNvPr>
          <p:cNvSpPr/>
          <p:nvPr/>
        </p:nvSpPr>
        <p:spPr>
          <a:xfrm>
            <a:off x="519946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조달담당자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641CC3-08F4-4156-B304-CE69DD6D6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902" y="3921704"/>
            <a:ext cx="1724025" cy="2419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965E-FDF6-4B57-B45F-29F29050DE1F}"/>
              </a:ext>
            </a:extLst>
          </p:cNvPr>
          <p:cNvSpPr/>
          <p:nvPr/>
        </p:nvSpPr>
        <p:spPr>
          <a:xfrm>
            <a:off x="3158139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ADMIN</a:t>
            </a:r>
            <a:endParaRPr lang="ko-KR" altLang="en-US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77B05-310F-4F5A-8677-F4CF146A0706}"/>
              </a:ext>
            </a:extLst>
          </p:cNvPr>
          <p:cNvSpPr txBox="1"/>
          <p:nvPr/>
        </p:nvSpPr>
        <p:spPr>
          <a:xfrm>
            <a:off x="6096000" y="958718"/>
            <a:ext cx="5679760" cy="22307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부서별로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메뉴에 대한</a:t>
            </a:r>
            <a:r>
              <a:rPr lang="en-US" altLang="ko-KR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접근 권한을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다르게 설정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 별로 세부 항목에 대한 정보를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6700978" y="5031964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계획을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32C70-C2C4-4A73-B465-AF29EE056F4F}"/>
              </a:ext>
            </a:extLst>
          </p:cNvPr>
          <p:cNvSpPr txBox="1"/>
          <p:nvPr/>
        </p:nvSpPr>
        <p:spPr>
          <a:xfrm>
            <a:off x="6700978" y="4446593"/>
            <a:ext cx="33217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DE50-1CFE-4E19-B859-5DF148F6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95" y="1018198"/>
            <a:ext cx="2438824" cy="49989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498995" y="1018198"/>
            <a:ext cx="2438824" cy="985746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498995" y="4045621"/>
            <a:ext cx="2438824" cy="1971491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(product/list.html)</a:t>
            </a:r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082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E796F-63EC-44D7-A218-AF1E5AA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30" y="1183958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BCE2F-BA46-4240-ADF5-0A76C46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29" y="1168662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010B01-D10D-4599-B593-51E4FFB7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60" y="1183958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1B486E9-275F-4767-BC00-E8F6DF410CC1}"/>
              </a:ext>
            </a:extLst>
          </p:cNvPr>
          <p:cNvCxnSpPr>
            <a:cxnSpLocks/>
          </p:cNvCxnSpPr>
          <p:nvPr/>
        </p:nvCxnSpPr>
        <p:spPr>
          <a:xfrm flipV="1">
            <a:off x="3321033" y="2345953"/>
            <a:ext cx="1393843" cy="740147"/>
          </a:xfrm>
          <a:prstGeom prst="bentConnector3">
            <a:avLst>
              <a:gd name="adj1" fmla="val 99885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890032-26F3-4B75-8E09-3FFA984AB452}"/>
              </a:ext>
            </a:extLst>
          </p:cNvPr>
          <p:cNvGrpSpPr/>
          <p:nvPr/>
        </p:nvGrpSpPr>
        <p:grpSpPr>
          <a:xfrm>
            <a:off x="1488457" y="2250757"/>
            <a:ext cx="1567264" cy="740093"/>
            <a:chOff x="1488457" y="2260282"/>
            <a:chExt cx="1567264" cy="740093"/>
          </a:xfrm>
        </p:grpSpPr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E4A51FB8-3EE9-4889-ABAC-874058AB51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88457" y="2260282"/>
              <a:ext cx="1567264" cy="455744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31149A-1C19-4431-BA2E-3EFE2FB45FB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50" y="2716026"/>
              <a:ext cx="0" cy="284349"/>
            </a:xfrm>
            <a:prstGeom prst="line">
              <a:avLst/>
            </a:prstGeom>
            <a:ln w="38100">
              <a:solidFill>
                <a:srgbClr val="334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29752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1810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1715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DD15B984-B74F-4D1F-983A-820D4D4344F6}"/>
              </a:ext>
            </a:extLst>
          </p:cNvPr>
          <p:cNvSpPr/>
          <p:nvPr/>
        </p:nvSpPr>
        <p:spPr>
          <a:xfrm>
            <a:off x="1427462" y="28937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A33C0CE9-FD28-4776-8DC4-D11E63A3E2C3}"/>
              </a:ext>
            </a:extLst>
          </p:cNvPr>
          <p:cNvSpPr/>
          <p:nvPr/>
        </p:nvSpPr>
        <p:spPr>
          <a:xfrm>
            <a:off x="3287136" y="3008612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329480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01B5C6B-915D-4ECB-9449-6B59A13EED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689" y="1929495"/>
            <a:ext cx="1865172" cy="1020429"/>
          </a:xfrm>
          <a:prstGeom prst="bentConnector4">
            <a:avLst>
              <a:gd name="adj1" fmla="val -10242"/>
              <a:gd name="adj2" fmla="val 122402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0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품목별로 품목분류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첨부파일과 같은 세부 항목에 대한 정보를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선택시 품목코드 자동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 입력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찾기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이미지 선택시 미리보기 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삭제 후 재선택 가능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3201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EAB30-268E-489D-BD3B-CA5E4A18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4" y="1037392"/>
            <a:ext cx="6479836" cy="465855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33C1137-0084-4F67-ABED-E4D5D9A46860}"/>
              </a:ext>
            </a:extLst>
          </p:cNvPr>
          <p:cNvCxnSpPr>
            <a:cxnSpLocks/>
            <a:stCxn id="13" idx="1"/>
            <a:endCxn id="4" idx="2"/>
          </p:cNvCxnSpPr>
          <p:nvPr/>
        </p:nvCxnSpPr>
        <p:spPr>
          <a:xfrm rot="10800000">
            <a:off x="3470592" y="5695950"/>
            <a:ext cx="4625658" cy="414338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23695" y="15201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96250" y="60102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23695" y="21008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23695" y="2614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23695" y="4900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09A8A2-6744-474F-8FFB-BDD2E949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8" y="1802501"/>
            <a:ext cx="3527206" cy="106203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0EB4547-C3F5-4BC6-B788-7979B86DBF6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05350" y="1641164"/>
            <a:ext cx="2265311" cy="16133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</p:cNvCxnSpPr>
          <p:nvPr/>
        </p:nvCxnSpPr>
        <p:spPr>
          <a:xfrm flipH="1">
            <a:off x="1847850" y="2196518"/>
            <a:ext cx="335920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38894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313EA8-7F81-4B72-B656-71B0403A6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60" y="3462475"/>
            <a:ext cx="5036548" cy="120805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endCxn id="30" idx="1"/>
          </p:cNvCxnSpPr>
          <p:nvPr/>
        </p:nvCxnSpPr>
        <p:spPr>
          <a:xfrm rot="5400000" flipH="1" flipV="1">
            <a:off x="2892880" y="4173995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4926749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4637387" y="15668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>
            <a:off x="5165387" y="212897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17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품목의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66774" y="4093905"/>
            <a:ext cx="1076325" cy="15424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856417"/>
            <a:ext cx="5705475" cy="466514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21559"/>
            <a:ext cx="5705474" cy="128095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stCxn id="13" idx="0"/>
          </p:cNvCxnSpPr>
          <p:nvPr/>
        </p:nvCxnSpPr>
        <p:spPr>
          <a:xfrm rot="5400000" flipH="1" flipV="1">
            <a:off x="823222" y="1839016"/>
            <a:ext cx="2836605" cy="1673174"/>
          </a:xfrm>
          <a:prstGeom prst="bentConnector3">
            <a:avLst>
              <a:gd name="adj1" fmla="val 100033"/>
            </a:avLst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579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품목정보 등록일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마지막 수정일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첨부파일 선택 시 미리보기 기능을 통해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이미미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확인 및 수정 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913567"/>
            <a:ext cx="5705475" cy="466514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78709"/>
            <a:ext cx="5705474" cy="128095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9" idx="2"/>
          </p:cNvCxnSpPr>
          <p:nvPr/>
        </p:nvCxnSpPr>
        <p:spPr>
          <a:xfrm rot="10800000">
            <a:off x="2936138" y="6423723"/>
            <a:ext cx="330937" cy="180942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267074" y="6475155"/>
            <a:ext cx="381001" cy="25902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1AE561-B840-43C5-B68F-D709CDECC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09" y="5229352"/>
            <a:ext cx="5430655" cy="1194371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6509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FB5838-E8AE-41C8-91FD-8E1FAB34C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8" y="741084"/>
            <a:ext cx="5430654" cy="44675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8697" y="1404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36106" y="1850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E3AD1B-ECD4-461D-93E4-B8B93453232B}"/>
              </a:ext>
            </a:extLst>
          </p:cNvPr>
          <p:cNvSpPr/>
          <p:nvPr/>
        </p:nvSpPr>
        <p:spPr>
          <a:xfrm>
            <a:off x="236106" y="24481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9CAAB-AA31-4055-95D3-7907D298851F}"/>
              </a:ext>
            </a:extLst>
          </p:cNvPr>
          <p:cNvSpPr/>
          <p:nvPr/>
        </p:nvSpPr>
        <p:spPr>
          <a:xfrm>
            <a:off x="236106" y="49718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274" y="5634640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57275" y="608647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066296-0D26-4564-81CA-EAB9BC8DCC24}"/>
              </a:ext>
            </a:extLst>
          </p:cNvPr>
          <p:cNvSpPr/>
          <p:nvPr/>
        </p:nvSpPr>
        <p:spPr>
          <a:xfrm>
            <a:off x="9125253" y="45695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A7A217-5E21-4758-A0E4-CE351CB5D9D2}"/>
              </a:ext>
            </a:extLst>
          </p:cNvPr>
          <p:cNvSpPr/>
          <p:nvPr/>
        </p:nvSpPr>
        <p:spPr>
          <a:xfrm>
            <a:off x="971007" y="59701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52968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EDB6C25-0CD2-4E1D-B167-6F01204D4ABA}"/>
              </a:ext>
            </a:extLst>
          </p:cNvPr>
          <p:cNvCxnSpPr>
            <a:stCxn id="34" idx="3"/>
          </p:cNvCxnSpPr>
          <p:nvPr/>
        </p:nvCxnSpPr>
        <p:spPr>
          <a:xfrm flipV="1">
            <a:off x="1381125" y="6196012"/>
            <a:ext cx="371335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5096</TotalTime>
  <Words>2331</Words>
  <Application>Microsoft Office PowerPoint</Application>
  <PresentationFormat>와이드스크린</PresentationFormat>
  <Paragraphs>568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넥슨Lv1고딕 Bold</vt:lpstr>
      <vt:lpstr>Calibri Light</vt:lpstr>
      <vt:lpstr>Calibri</vt:lpstr>
      <vt:lpstr>Arial</vt:lpstr>
      <vt:lpstr>맑은 고딕</vt:lpstr>
      <vt:lpstr>넥슨Lv1고딕</vt:lpstr>
      <vt:lpstr>넥슨Lv1고딕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지훈</cp:lastModifiedBy>
  <cp:revision>356</cp:revision>
  <dcterms:created xsi:type="dcterms:W3CDTF">2017-12-08T06:13:01Z</dcterms:created>
  <dcterms:modified xsi:type="dcterms:W3CDTF">2022-11-08T01:47:49Z</dcterms:modified>
</cp:coreProperties>
</file>